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sldIdLst>
    <p:sldId id="256" r:id="rId5"/>
    <p:sldId id="258" r:id="rId6"/>
    <p:sldId id="270" r:id="rId7"/>
    <p:sldId id="259" r:id="rId8"/>
    <p:sldId id="263" r:id="rId9"/>
    <p:sldId id="271" r:id="rId10"/>
    <p:sldId id="272" r:id="rId11"/>
    <p:sldId id="273" r:id="rId12"/>
    <p:sldId id="274" r:id="rId13"/>
    <p:sldId id="276" r:id="rId14"/>
    <p:sldId id="275" r:id="rId15"/>
    <p:sldId id="267" r:id="rId16"/>
    <p:sldId id="262" r:id="rId17"/>
    <p:sldId id="268" r:id="rId18"/>
    <p:sldId id="269" r:id="rId19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658" autoAdjust="0"/>
    <p:restoredTop sz="86583" autoAdjust="0"/>
  </p:normalViewPr>
  <p:slideViewPr>
    <p:cSldViewPr>
      <p:cViewPr>
        <p:scale>
          <a:sx n="100" d="100"/>
          <a:sy n="100" d="100"/>
        </p:scale>
        <p:origin x="-171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>
              <a:defRPr sz="1200"/>
            </a:lvl1pPr>
          </a:lstStyle>
          <a:p>
            <a:pPr>
              <a:defRPr/>
            </a:pPr>
            <a:fld id="{3B4AE663-447D-4C80-9C19-2CAA14D8E1A4}" type="datetimeFigureOut">
              <a:rPr lang="en-US"/>
              <a:pPr>
                <a:defRPr/>
              </a:pPr>
              <a:t>7/8/2015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3" tIns="48327" rIns="96653" bIns="48327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6653" tIns="48327" rIns="96653" bIns="48327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>
              <a:defRPr sz="1200"/>
            </a:lvl1pPr>
          </a:lstStyle>
          <a:p>
            <a:pPr>
              <a:defRPr/>
            </a:pPr>
            <a:fld id="{3E619949-CD66-452F-9364-92A1C78E4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795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mtClean="0"/>
              <a:t>What country do you think is Texas’s forth largest recipient of Texas Exports?  China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A42548E-F0F8-4651-853F-43E0B5494980}" type="slidenum">
              <a:rPr lang="en-US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mtClean="0"/>
              <a:t>What country do you think is Texas’s forth largest importer?  Canada</a:t>
            </a:r>
          </a:p>
          <a:p>
            <a:pPr eaLnBrk="1" hangingPunct="1"/>
            <a:r>
              <a:rPr lang="en-US" altLang="en-US" smtClean="0"/>
              <a:t>Crude Oil imports to Texas went from 113.7 in 2011 down to 107 in 2012, 88.2 in 2013, and 76.1 in 2014.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AD155D0-02CE-4BE9-B0B8-29B03AE69938}" type="slidenum">
              <a:rPr lang="en-US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3</a:t>
            </a:fld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mtClean="0"/>
              <a:t>Go over “pencil” example if I were selling to Walmart as an example of “controlled” versus related parties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E117C35-C4E3-4D48-8E09-75A5AB6F8879}" type="slidenum">
              <a:rPr lang="en-US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5</a:t>
            </a:fld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mtClean="0"/>
              <a:t>Penalty under 6662(e) is 20% of the tax underpayment attributable to the Tping adjustment.</a:t>
            </a: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BAE31DF-B3A0-4C16-96D4-754835B9F328}" type="slidenum">
              <a:rPr lang="en-US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7</a:t>
            </a:fld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mtClean="0"/>
              <a:t>BEPS – “Base Erosion and Profit Shifting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E6DF98F-271C-4EE0-9EA7-C4D12568F776}" type="slidenum">
              <a:rPr lang="en-US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8</a:t>
            </a:fld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b="1" smtClean="0"/>
              <a:t>Closer Connection to a Foreign Country</a:t>
            </a:r>
            <a:endParaRPr lang="en-US" altLang="en-US" smtClean="0"/>
          </a:p>
          <a:p>
            <a:r>
              <a:rPr lang="en-US" altLang="en-US" smtClean="0"/>
              <a:t>Even if you meet the substantial presence test, you can be treated as a nonresident alien if you:</a:t>
            </a:r>
          </a:p>
          <a:p>
            <a:r>
              <a:rPr lang="en-US" altLang="en-US" smtClean="0"/>
              <a:t>Are present in the United States for less than 183 days during the year,</a:t>
            </a:r>
          </a:p>
          <a:p>
            <a:r>
              <a:rPr lang="en-US" altLang="en-US" smtClean="0"/>
              <a:t>Maintain a tax home in a foreign country during the year, </a:t>
            </a:r>
            <a:r>
              <a:rPr lang="en-US" altLang="en-US" b="1" smtClean="0"/>
              <a:t>and</a:t>
            </a:r>
          </a:p>
          <a:p>
            <a:r>
              <a:rPr lang="en-US" altLang="en-US" smtClean="0"/>
              <a:t>Have a closer connection during the year to one foreign country in which you have a tax home than to the United States </a:t>
            </a:r>
          </a:p>
          <a:p>
            <a:endParaRPr lang="en-US" alt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1F632F4-DD25-40CA-B2A0-C25A1D8C5BF6}" type="slidenum">
              <a:rPr lang="en-US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13</a:t>
            </a:fld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174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371600"/>
            <a:ext cx="2057400" cy="4754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371600"/>
            <a:ext cx="6019800" cy="4754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98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040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033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812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A716648-EE4D-4763-BFE7-93F9EE3AB5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162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7527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71600"/>
            <a:ext cx="5111750" cy="4754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20773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447799"/>
            <a:ext cx="5486400" cy="32797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02885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57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8"/>
          <a:stretch>
            <a:fillRect/>
          </a:stretch>
        </p:blipFill>
        <p:spPr bwMode="auto">
          <a:xfrm>
            <a:off x="171450" y="0"/>
            <a:ext cx="8972550" cy="127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3048000" y="457200"/>
            <a:ext cx="5791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29" name="Picture 3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30963"/>
            <a:ext cx="91440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8" r:id="rId5"/>
    <p:sldLayoutId id="2147483753" r:id="rId6"/>
    <p:sldLayoutId id="2147483754" r:id="rId7"/>
    <p:sldLayoutId id="2147483755" r:id="rId8"/>
    <p:sldLayoutId id="2147483756" r:id="rId9"/>
    <p:sldLayoutId id="2147483757" r:id="rId10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eaverllp.com/" TargetMode="External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oleObject" Target="../embeddings/Microsoft_Excel_Chart1.xls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png"/><Relationship Id="rId5" Type="http://schemas.openxmlformats.org/officeDocument/2006/relationships/oleObject" Target="../embeddings/Microsoft_Excel_Chart2.xls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</a:rPr>
              <a:t>Transfer Pricing &amp; Expatriate</a:t>
            </a:r>
            <a:br>
              <a:rPr lang="en-US" altLang="en-US" smtClean="0">
                <a:solidFill>
                  <a:schemeClr val="tx1"/>
                </a:solidFill>
              </a:rPr>
            </a:br>
            <a:r>
              <a:rPr lang="en-US" altLang="en-US" sz="3200" smtClean="0">
                <a:solidFill>
                  <a:schemeClr val="tx1"/>
                </a:solidFill>
              </a:rPr>
              <a:t>They Could Cross!</a:t>
            </a:r>
            <a:r>
              <a:rPr lang="en-US" altLang="en-US" smtClean="0">
                <a:solidFill>
                  <a:schemeClr val="tx1"/>
                </a:solidFill>
              </a:rPr>
              <a:t/>
            </a:r>
            <a:br>
              <a:rPr lang="en-US" altLang="en-US" smtClean="0">
                <a:solidFill>
                  <a:schemeClr val="tx1"/>
                </a:solidFill>
              </a:rPr>
            </a:br>
            <a:endParaRPr lang="en-US" altLang="en-US" sz="3200" smtClean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2057400"/>
          </a:xfrm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August 20, 2015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UTA</a:t>
            </a: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 smtClean="0"/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smtClean="0"/>
              <a:t>Mary K. Thomas</a:t>
            </a: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smtClean="0"/>
              <a:t>Weaver, LLP</a:t>
            </a: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smtClean="0"/>
              <a:t>972-448-6965</a:t>
            </a:r>
            <a:endParaRPr lang="en-US" sz="2000" dirty="0"/>
          </a:p>
        </p:txBody>
      </p:sp>
      <p:sp>
        <p:nvSpPr>
          <p:cNvPr id="3076" name="TextBox 4"/>
          <p:cNvSpPr txBox="1">
            <a:spLocks noChangeArrowheads="1"/>
          </p:cNvSpPr>
          <p:nvPr/>
        </p:nvSpPr>
        <p:spPr bwMode="auto">
          <a:xfrm>
            <a:off x="7696200" y="6400800"/>
            <a:ext cx="990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  <a:latin typeface="Arial" charset="0"/>
              </a:rPr>
              <a:t>Slide </a:t>
            </a:r>
            <a:fld id="{6E43ABAE-CA8B-4EAC-9CEA-F56D81948CCF}" type="slidenum">
              <a:rPr lang="en-US" altLang="en-US" sz="1800">
                <a:solidFill>
                  <a:schemeClr val="bg1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80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Expatriates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en-US" smtClean="0"/>
              <a:t>Issues to address regarding international assignments</a:t>
            </a:r>
          </a:p>
          <a:p>
            <a:pPr lvl="2"/>
            <a:r>
              <a:rPr lang="en-US" altLang="en-US" smtClean="0"/>
              <a:t>Deciding employment relationship – will home-country continue as employer?</a:t>
            </a:r>
          </a:p>
          <a:p>
            <a:pPr lvl="2"/>
            <a:r>
              <a:rPr lang="en-US" altLang="en-US" smtClean="0"/>
              <a:t>May employee be subject to social security tax in both the home and host countries or is an exemption available under a Totalization Agreement?</a:t>
            </a:r>
          </a:p>
          <a:p>
            <a:pPr lvl="2"/>
            <a:r>
              <a:rPr lang="en-US" altLang="en-US" smtClean="0"/>
              <a:t>Tax equalization payment will be made to employee to equalize for any additional taxes owed?</a:t>
            </a:r>
          </a:p>
          <a:p>
            <a:pPr lvl="2"/>
            <a:r>
              <a:rPr lang="en-US" altLang="en-US" smtClean="0"/>
              <a:t>Estate taxation planning and tax filings to be paid by employer?</a:t>
            </a:r>
          </a:p>
          <a:p>
            <a:pPr lvl="2"/>
            <a:endParaRPr lang="en-US" altLang="en-US" smtClean="0"/>
          </a:p>
        </p:txBody>
      </p:sp>
      <p:sp>
        <p:nvSpPr>
          <p:cNvPr id="12292" name="TextBox 3"/>
          <p:cNvSpPr txBox="1">
            <a:spLocks noChangeArrowheads="1"/>
          </p:cNvSpPr>
          <p:nvPr/>
        </p:nvSpPr>
        <p:spPr bwMode="auto">
          <a:xfrm>
            <a:off x="7696200" y="6400800"/>
            <a:ext cx="990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  <a:latin typeface="Arial" charset="0"/>
              </a:rPr>
              <a:t>Slide </a:t>
            </a:r>
            <a:fld id="{B9AE79CA-5E22-4A49-984E-644F601C1140}" type="slidenum">
              <a:rPr lang="en-US" altLang="en-US" sz="1800">
                <a:solidFill>
                  <a:schemeClr val="bg1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80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Expat Association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How is transfer pricing related to Expats?</a:t>
            </a:r>
          </a:p>
          <a:p>
            <a:pPr lvl="1"/>
            <a:r>
              <a:rPr lang="en-US" altLang="en-US" smtClean="0"/>
              <a:t>If home-country company (employer) continues paying expat salary but expat performs services for a related party in another country, transfer pricing applies when:</a:t>
            </a:r>
          </a:p>
          <a:p>
            <a:pPr lvl="2"/>
            <a:r>
              <a:rPr lang="en-US" altLang="en-US" smtClean="0"/>
              <a:t>Employer cross-charges the other company for services performed</a:t>
            </a:r>
          </a:p>
          <a:p>
            <a:pPr lvl="2"/>
            <a:r>
              <a:rPr lang="en-US" altLang="en-US" smtClean="0"/>
              <a:t>Employer is treated as having a permanent establishment (PE) in the other country.  </a:t>
            </a:r>
          </a:p>
        </p:txBody>
      </p:sp>
      <p:sp>
        <p:nvSpPr>
          <p:cNvPr id="13316" name="TextBox 3"/>
          <p:cNvSpPr txBox="1">
            <a:spLocks noChangeArrowheads="1"/>
          </p:cNvSpPr>
          <p:nvPr/>
        </p:nvSpPr>
        <p:spPr bwMode="auto">
          <a:xfrm>
            <a:off x="7696200" y="6400800"/>
            <a:ext cx="990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  <a:latin typeface="Arial" charset="0"/>
              </a:rPr>
              <a:t>Slide </a:t>
            </a:r>
            <a:fld id="{06773FF3-A9E3-475C-804B-1A0FDD6F8B09}" type="slidenum">
              <a:rPr lang="en-US" altLang="en-US" sz="1800">
                <a:solidFill>
                  <a:schemeClr val="bg1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80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Permanent Establishment</a:t>
            </a:r>
            <a:endParaRPr lang="en-US" dirty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2"/>
          </a:xfrm>
        </p:spPr>
        <p:txBody>
          <a:bodyPr/>
          <a:lstStyle/>
          <a:p>
            <a:pPr eaLnBrk="1" hangingPunct="1">
              <a:buClr>
                <a:schemeClr val="tx1"/>
              </a:buClr>
            </a:pPr>
            <a:r>
              <a:rPr lang="en-US" altLang="en-US" sz="2400" smtClean="0"/>
              <a:t>P</a:t>
            </a:r>
            <a:r>
              <a:rPr lang="en-US" altLang="en-US" sz="2000" smtClean="0"/>
              <a:t>rofits are attributable to a PE in an amount in which the PE would have made if it were a distinct and separate enterprise engaged in similar or same activities.</a:t>
            </a:r>
          </a:p>
          <a:p>
            <a:pPr eaLnBrk="1" hangingPunct="1">
              <a:buClr>
                <a:schemeClr val="tx1"/>
              </a:buClr>
            </a:pPr>
            <a:r>
              <a:rPr lang="en-US" altLang="en-US" sz="2000" smtClean="0"/>
              <a:t>Includes only profits derived from the assets used, risks assumed, and activities performed by the PE.</a:t>
            </a:r>
          </a:p>
          <a:p>
            <a:pPr eaLnBrk="1" hangingPunct="1">
              <a:buClr>
                <a:schemeClr val="tx1"/>
              </a:buClr>
            </a:pPr>
            <a:r>
              <a:rPr lang="en-US" altLang="en-US" sz="2000" smtClean="0"/>
              <a:t>This is a transfer pricing exercise of allocating income and expenses according to the risks assumed, assets utilized, and functions performed as if PE were a separate business.</a:t>
            </a:r>
          </a:p>
          <a:p>
            <a:pPr lvl="1" eaLnBrk="1" hangingPunct="1"/>
            <a:endParaRPr lang="en-US" altLang="en-US" sz="2000" smtClean="0"/>
          </a:p>
          <a:p>
            <a:pPr eaLnBrk="1" hangingPunct="1"/>
            <a:endParaRPr lang="en-US" altLang="en-US" sz="2400" smtClean="0"/>
          </a:p>
          <a:p>
            <a:pPr eaLnBrk="1" hangingPunct="1"/>
            <a:endParaRPr lang="en-US" altLang="en-US" sz="2000" smtClean="0"/>
          </a:p>
          <a:p>
            <a:pPr lvl="1" eaLnBrk="1" hangingPunct="1"/>
            <a:endParaRPr lang="en-US" altLang="en-US" sz="2000" smtClean="0"/>
          </a:p>
        </p:txBody>
      </p:sp>
      <p:sp>
        <p:nvSpPr>
          <p:cNvPr id="14340" name="TextBox 3"/>
          <p:cNvSpPr txBox="1">
            <a:spLocks noChangeArrowheads="1"/>
          </p:cNvSpPr>
          <p:nvPr/>
        </p:nvSpPr>
        <p:spPr bwMode="auto">
          <a:xfrm>
            <a:off x="7239000" y="6400800"/>
            <a:ext cx="1447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  <a:latin typeface="Arial" charset="0"/>
              </a:rPr>
              <a:t>Slide </a:t>
            </a:r>
            <a:fld id="{49147D70-3E9E-477B-B3F4-D80B8D232AAD}" type="slidenum">
              <a:rPr lang="en-US" altLang="en-US" sz="1800">
                <a:solidFill>
                  <a:schemeClr val="bg1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80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US </a:t>
            </a:r>
            <a:r>
              <a:rPr lang="en-US" dirty="0" err="1" smtClean="0"/>
              <a:t>vs</a:t>
            </a:r>
            <a:r>
              <a:rPr lang="en-US" dirty="0" smtClean="0"/>
              <a:t> Non-US Resident</a:t>
            </a: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2"/>
          </a:xfrm>
        </p:spPr>
        <p:txBody>
          <a:bodyPr/>
          <a:lstStyle/>
          <a:p>
            <a:pPr marL="457200" lvl="1" indent="0" eaLnBrk="1" hangingPunct="1">
              <a:buFont typeface="Arial" charset="0"/>
              <a:buNone/>
              <a:defRPr/>
            </a:pPr>
            <a:r>
              <a:rPr lang="en-US" sz="2000" dirty="0" smtClean="0"/>
              <a:t>Determination of whether an individual qualifies as a US resident (taxed on worldwide income) or a non-US resident (taxed on US-sourced income) can be determined in a number of ways.</a:t>
            </a:r>
          </a:p>
          <a:p>
            <a:pPr marL="457200" lvl="1" indent="0" eaLnBrk="1" hangingPunct="1">
              <a:buFont typeface="Arial" charset="0"/>
              <a:buNone/>
              <a:defRPr/>
            </a:pPr>
            <a:endParaRPr lang="en-US" sz="2000" dirty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en-US" sz="2000" dirty="0" smtClean="0"/>
          </a:p>
          <a:p>
            <a:pPr marL="457200" lvl="1" indent="0" eaLnBrk="1" hangingPunct="1">
              <a:buFont typeface="Arial" charset="0"/>
              <a:buNone/>
              <a:defRPr/>
            </a:pPr>
            <a:endParaRPr lang="en-US" sz="2000" dirty="0" smtClean="0"/>
          </a:p>
          <a:p>
            <a:pPr lvl="1" eaLnBrk="1" hangingPunct="1">
              <a:defRPr/>
            </a:pPr>
            <a:endParaRPr lang="en-US" sz="2000" dirty="0" smtClean="0"/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endParaRPr lang="en-US" sz="2000" dirty="0" smtClean="0"/>
          </a:p>
          <a:p>
            <a:pPr lvl="1" eaLnBrk="1" hangingPunct="1">
              <a:defRPr/>
            </a:pPr>
            <a:endParaRPr lang="en-US" sz="2000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524000" y="2590800"/>
          <a:ext cx="6096000" cy="3225801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032000"/>
                <a:gridCol w="2032000"/>
                <a:gridCol w="2032000"/>
              </a:tblGrid>
              <a:tr h="37079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US Resident</a:t>
                      </a:r>
                      <a:endParaRPr lang="en-US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Non</a:t>
                      </a:r>
                      <a:r>
                        <a:rPr lang="en-US" sz="1800" baseline="0" dirty="0" smtClean="0"/>
                        <a:t> US Resident</a:t>
                      </a:r>
                      <a:endParaRPr lang="en-US" sz="1800" dirty="0"/>
                    </a:p>
                  </a:txBody>
                  <a:tcPr marT="45715" marB="45715"/>
                </a:tc>
              </a:tr>
              <a:tr h="37079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Green card holder</a:t>
                      </a:r>
                      <a:endParaRPr lang="en-US" sz="14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X </a:t>
                      </a:r>
                      <a:endParaRPr lang="en-US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15" marB="45715"/>
                </a:tc>
              </a:tr>
              <a:tr h="37079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Citizen of the US</a:t>
                      </a:r>
                      <a:endParaRPr lang="en-US" sz="14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X</a:t>
                      </a:r>
                      <a:endParaRPr lang="en-US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15" marB="45715"/>
                </a:tc>
              </a:tr>
              <a:tr h="64017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Substantial Presence Test Met</a:t>
                      </a:r>
                      <a:endParaRPr lang="en-US" sz="14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/>
                    </a:p>
                    <a:p>
                      <a:pPr algn="ctr"/>
                      <a:r>
                        <a:rPr lang="en-US" sz="1800" dirty="0" smtClean="0"/>
                        <a:t>X</a:t>
                      </a:r>
                      <a:endParaRPr lang="en-US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15" marB="45715"/>
                </a:tc>
              </a:tr>
              <a:tr h="73163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Substantial Presence</a:t>
                      </a:r>
                      <a:r>
                        <a:rPr lang="en-US" sz="1400" baseline="0" dirty="0" smtClean="0"/>
                        <a:t> Test Met but Treaty Exemption Claimed</a:t>
                      </a:r>
                      <a:endParaRPr lang="en-US" sz="14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X</a:t>
                      </a:r>
                      <a:endParaRPr lang="en-US" sz="1800" dirty="0"/>
                    </a:p>
                  </a:txBody>
                  <a:tcPr marT="45715" marB="45715"/>
                </a:tc>
              </a:tr>
              <a:tr h="37079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First Year Election Made</a:t>
                      </a:r>
                      <a:endParaRPr lang="en-US" sz="14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X</a:t>
                      </a:r>
                      <a:endParaRPr lang="en-US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15" marB="45715"/>
                </a:tc>
              </a:tr>
              <a:tr h="37079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Closer Connection </a:t>
                      </a:r>
                      <a:endParaRPr lang="en-US" sz="14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X</a:t>
                      </a:r>
                      <a:endParaRPr lang="en-US" sz="1800" dirty="0"/>
                    </a:p>
                  </a:txBody>
                  <a:tcPr marT="45715" marB="45715"/>
                </a:tc>
              </a:tr>
            </a:tbl>
          </a:graphicData>
        </a:graphic>
      </p:graphicFrame>
      <p:sp>
        <p:nvSpPr>
          <p:cNvPr id="15389" name="TextBox 4"/>
          <p:cNvSpPr txBox="1">
            <a:spLocks noChangeArrowheads="1"/>
          </p:cNvSpPr>
          <p:nvPr/>
        </p:nvSpPr>
        <p:spPr bwMode="auto">
          <a:xfrm>
            <a:off x="6858000" y="6400800"/>
            <a:ext cx="1828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  <a:latin typeface="Arial" charset="0"/>
              </a:rPr>
              <a:t>Slide </a:t>
            </a:r>
            <a:fld id="{155D17F6-C0ED-439F-94A5-CEB94C1FE96F}" type="slidenum">
              <a:rPr lang="en-US" altLang="en-US" sz="1800">
                <a:solidFill>
                  <a:schemeClr val="bg1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80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Non-US Resident </a:t>
            </a:r>
            <a:br>
              <a:rPr lang="en-US" dirty="0" smtClean="0"/>
            </a:br>
            <a:r>
              <a:rPr lang="en-US" dirty="0" smtClean="0"/>
              <a:t>US Taxable Income</a:t>
            </a:r>
            <a:endParaRPr lang="en-US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54562"/>
          </a:xfrm>
        </p:spPr>
        <p:txBody>
          <a:bodyPr/>
          <a:lstStyle/>
          <a:p>
            <a:pPr eaLnBrk="1" hangingPunct="1"/>
            <a:r>
              <a:rPr lang="en-US" altLang="en-US" sz="2000" b="1" smtClean="0"/>
              <a:t>U.S. source </a:t>
            </a:r>
            <a:r>
              <a:rPr lang="en-US" altLang="en-US" sz="2000" b="1" u="sng" smtClean="0"/>
              <a:t>investment</a:t>
            </a:r>
            <a:r>
              <a:rPr lang="en-US" altLang="en-US" sz="2000" b="1" smtClean="0"/>
              <a:t> income</a:t>
            </a:r>
          </a:p>
          <a:p>
            <a:pPr lvl="1" eaLnBrk="1" hangingPunct="1"/>
            <a:r>
              <a:rPr lang="en-US" altLang="en-US" sz="1800" smtClean="0"/>
              <a:t>Taxed on gross income with no deductions permitted</a:t>
            </a:r>
          </a:p>
          <a:p>
            <a:pPr lvl="1" eaLnBrk="1" hangingPunct="1"/>
            <a:r>
              <a:rPr lang="en-US" altLang="en-US" sz="1800" smtClean="0"/>
              <a:t>Taxed at a 30% rate via withholding unless reduced by tax treaty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b="1" smtClean="0"/>
              <a:t>US</a:t>
            </a:r>
            <a:r>
              <a:rPr lang="en-US" altLang="en-US" sz="2800" smtClean="0"/>
              <a:t> </a:t>
            </a:r>
            <a:r>
              <a:rPr lang="en-US" altLang="en-US" sz="2000" b="1" smtClean="0"/>
              <a:t>source Fixed Determinable Annual and Periodic (FDAP) income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/>
              <a:t>Interest, dividends, rents, royalties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/>
              <a:t>30% statutory rate on gross income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/>
              <a:t>US Payor is withholding agent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/>
              <a:t>Certain statutory and treaty exemptions exist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b="1" smtClean="0"/>
              <a:t>Capital gains generally tax free to foreign investors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/>
              <a:t>Exception for gains from the disposition of US real property (FIRPTA)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b="1" smtClean="0"/>
              <a:t>U.S. Estate Taxation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/>
              <a:t>Value of U.S. gross estate &gt; $60k, an estate tax return (form 706-NA) is required.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/>
              <a:t>U.S. has approximately 16 death tax treaties in effect.</a:t>
            </a:r>
            <a:endParaRPr lang="en-US" altLang="en-US" sz="1400" smtClean="0"/>
          </a:p>
          <a:p>
            <a:pPr lvl="1" eaLnBrk="1" hangingPunct="1"/>
            <a:endParaRPr lang="en-US" altLang="en-US" sz="1800" smtClean="0"/>
          </a:p>
          <a:p>
            <a:pPr lvl="1" eaLnBrk="1" hangingPunct="1"/>
            <a:endParaRPr lang="en-US" altLang="en-US" sz="1800" smtClean="0"/>
          </a:p>
          <a:p>
            <a:pPr lvl="1" eaLnBrk="1" hangingPunct="1"/>
            <a:endParaRPr lang="en-US" altLang="en-US" sz="2000" smtClean="0"/>
          </a:p>
          <a:p>
            <a:pPr lvl="1" eaLnBrk="1" hangingPunct="1"/>
            <a:endParaRPr lang="en-US" altLang="en-US" sz="2000" smtClean="0"/>
          </a:p>
          <a:p>
            <a:pPr eaLnBrk="1" hangingPunct="1"/>
            <a:endParaRPr lang="en-US" altLang="en-US" sz="2400" smtClean="0"/>
          </a:p>
          <a:p>
            <a:pPr eaLnBrk="1" hangingPunct="1"/>
            <a:endParaRPr lang="en-US" altLang="en-US" sz="2000" smtClean="0"/>
          </a:p>
          <a:p>
            <a:pPr lvl="1" eaLnBrk="1" hangingPunct="1"/>
            <a:endParaRPr lang="en-US" altLang="en-US" sz="2000" smtClean="0"/>
          </a:p>
        </p:txBody>
      </p:sp>
      <p:sp>
        <p:nvSpPr>
          <p:cNvPr id="16388" name="TextBox 3"/>
          <p:cNvSpPr txBox="1">
            <a:spLocks noChangeArrowheads="1"/>
          </p:cNvSpPr>
          <p:nvPr/>
        </p:nvSpPr>
        <p:spPr bwMode="auto">
          <a:xfrm>
            <a:off x="7239000" y="6400800"/>
            <a:ext cx="1447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  <a:latin typeface="Arial" charset="0"/>
              </a:rPr>
              <a:t>Slide </a:t>
            </a:r>
            <a:fld id="{E201A22E-65BF-4037-98BF-9894A7F1790E}" type="slidenum">
              <a:rPr lang="en-US" altLang="en-US" sz="1800">
                <a:solidFill>
                  <a:schemeClr val="bg1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80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Your Questions???</a:t>
            </a:r>
            <a:endParaRPr lang="en-US" dirty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2"/>
          </a:xfrm>
        </p:spPr>
        <p:txBody>
          <a:bodyPr/>
          <a:lstStyle/>
          <a:p>
            <a:pPr marL="1371600" lvl="3" indent="0" eaLnBrk="1" hangingPunct="1">
              <a:buClr>
                <a:schemeClr val="tx1"/>
              </a:buClr>
              <a:buFont typeface="Arial" charset="0"/>
              <a:buNone/>
            </a:pPr>
            <a:endParaRPr lang="en-US" altLang="en-US" smtClean="0"/>
          </a:p>
          <a:p>
            <a:pPr lvl="1" eaLnBrk="1" hangingPunct="1"/>
            <a:endParaRPr lang="en-US" altLang="en-US" sz="2000" smtClean="0"/>
          </a:p>
          <a:p>
            <a:pPr lvl="1" eaLnBrk="1" hangingPunct="1"/>
            <a:endParaRPr lang="en-US" altLang="en-US" sz="2000" smtClean="0"/>
          </a:p>
          <a:p>
            <a:pPr eaLnBrk="1" hangingPunct="1"/>
            <a:endParaRPr lang="en-US" altLang="en-US" sz="2400" smtClean="0"/>
          </a:p>
          <a:p>
            <a:pPr eaLnBrk="1" hangingPunct="1"/>
            <a:endParaRPr lang="en-US" altLang="en-US" sz="2000" smtClean="0"/>
          </a:p>
          <a:p>
            <a:pPr lvl="1" eaLnBrk="1" hangingPunct="1"/>
            <a:endParaRPr lang="en-US" altLang="en-US" sz="2000" smtClean="0"/>
          </a:p>
        </p:txBody>
      </p:sp>
      <p:pic>
        <p:nvPicPr>
          <p:cNvPr id="4" name="Picture 4" descr="BD00028_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1371600"/>
            <a:ext cx="214312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Rectangle 10"/>
          <p:cNvSpPr>
            <a:spLocks noChangeArrowheads="1"/>
          </p:cNvSpPr>
          <p:nvPr/>
        </p:nvSpPr>
        <p:spPr bwMode="auto">
          <a:xfrm>
            <a:off x="3581400" y="3352800"/>
            <a:ext cx="472440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sz="1400" b="1">
                <a:solidFill>
                  <a:srgbClr val="000066"/>
                </a:solidFill>
                <a:latin typeface="Arial" charset="0"/>
              </a:rPr>
              <a:t>Mary Thomas, CPA JD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sz="1400">
                <a:solidFill>
                  <a:srgbClr val="000066"/>
                </a:solidFill>
                <a:latin typeface="Arial" charset="0"/>
              </a:rPr>
              <a:t>International Tax Services Partner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en-US" sz="1200">
              <a:solidFill>
                <a:srgbClr val="000066"/>
              </a:solidFill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sz="1400">
                <a:solidFill>
                  <a:srgbClr val="000066"/>
                </a:solidFill>
                <a:latin typeface="Arial" charset="0"/>
              </a:rPr>
              <a:t>Weaver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sz="1400">
                <a:solidFill>
                  <a:srgbClr val="000066"/>
                </a:solidFill>
                <a:latin typeface="Arial" charset="0"/>
                <a:hlinkClick r:id="rId3"/>
              </a:rPr>
              <a:t>www.weaver.com</a:t>
            </a:r>
            <a:endParaRPr lang="de-DE" altLang="en-US" sz="1400">
              <a:solidFill>
                <a:srgbClr val="000066"/>
              </a:solidFill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en-US" sz="1400">
              <a:solidFill>
                <a:srgbClr val="000066"/>
              </a:solidFill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sz="1400">
                <a:solidFill>
                  <a:srgbClr val="000066"/>
                </a:solidFill>
                <a:latin typeface="Arial" charset="0"/>
              </a:rPr>
              <a:t>Tel.:	+972.448.6965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sz="1400">
                <a:solidFill>
                  <a:srgbClr val="000066"/>
                </a:solidFill>
                <a:latin typeface="Arial" charset="0"/>
              </a:rPr>
              <a:t>Mobile:	office phone routes to cell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en-US" sz="1400">
                <a:solidFill>
                  <a:srgbClr val="000066"/>
                </a:solidFill>
                <a:latin typeface="Arial" charset="0"/>
              </a:rPr>
              <a:t>E-Mail: 	</a:t>
            </a:r>
            <a:r>
              <a:rPr lang="de-DE" altLang="en-US" sz="1400" u="sng">
                <a:solidFill>
                  <a:srgbClr val="003366"/>
                </a:solidFill>
                <a:latin typeface="Arial" charset="0"/>
              </a:rPr>
              <a:t>mary.thomas@weaver.com</a:t>
            </a:r>
          </a:p>
        </p:txBody>
      </p:sp>
      <p:sp>
        <p:nvSpPr>
          <p:cNvPr id="17414" name="TextBox 5"/>
          <p:cNvSpPr txBox="1">
            <a:spLocks noChangeArrowheads="1"/>
          </p:cNvSpPr>
          <p:nvPr/>
        </p:nvSpPr>
        <p:spPr bwMode="auto">
          <a:xfrm>
            <a:off x="7391400" y="6400800"/>
            <a:ext cx="1295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  <a:latin typeface="Arial" charset="0"/>
              </a:rPr>
              <a:t>Slide </a:t>
            </a:r>
            <a:fld id="{BB16F8D6-892C-45E3-802A-65FE0ED0F804}" type="slidenum">
              <a:rPr lang="en-US" altLang="en-US" sz="1800">
                <a:solidFill>
                  <a:schemeClr val="bg1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80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Texas Exports</a:t>
            </a:r>
            <a:endParaRPr lang="en-US" dirty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marL="457200" lvl="1" indent="0" eaLnBrk="1" hangingPunct="1">
              <a:buFont typeface="Arial" charset="0"/>
              <a:buNone/>
              <a:defRPr/>
            </a:pPr>
            <a:endParaRPr lang="en-US" sz="2000" dirty="0" smtClean="0"/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endParaRPr lang="en-US" sz="2000" dirty="0" smtClean="0"/>
          </a:p>
          <a:p>
            <a:pPr lvl="1" eaLnBrk="1" hangingPunct="1">
              <a:defRPr/>
            </a:pPr>
            <a:endParaRPr lang="en-US" sz="2000" dirty="0" smtClean="0"/>
          </a:p>
        </p:txBody>
      </p:sp>
      <p:graphicFrame>
        <p:nvGraphicFramePr>
          <p:cNvPr id="4100" name="Chart 2"/>
          <p:cNvGraphicFramePr>
            <a:graphicFrameLocks/>
          </p:cNvGraphicFramePr>
          <p:nvPr/>
        </p:nvGraphicFramePr>
        <p:xfrm>
          <a:off x="1473200" y="1346200"/>
          <a:ext cx="6197600" cy="416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5" r:id="rId5" imgW="6194073" imgH="4163929" progId="Excel.Chart.8">
                  <p:embed/>
                </p:oleObj>
              </mc:Choice>
              <mc:Fallback>
                <p:oleObj r:id="rId5" imgW="6194073" imgH="4163929" progId="Excel.Chart.8">
                  <p:embed/>
                  <p:pic>
                    <p:nvPicPr>
                      <p:cNvPr id="0" name="Chart 2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3200" y="1346200"/>
                        <a:ext cx="6197600" cy="416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778500" y="5029200"/>
          <a:ext cx="2755900" cy="952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6600"/>
                <a:gridCol w="673100"/>
                <a:gridCol w="673100"/>
                <a:gridCol w="6731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Brazil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Canada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Mexico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 smtClean="0">
                          <a:effectLst/>
                        </a:rPr>
                        <a:t>2011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 smtClean="0">
                          <a:effectLst/>
                        </a:rPr>
                        <a:t>10.1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 smtClean="0">
                          <a:effectLst/>
                        </a:rPr>
                        <a:t>22.1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 smtClean="0">
                          <a:effectLst/>
                        </a:rPr>
                        <a:t>87.2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 smtClean="0">
                          <a:effectLst/>
                        </a:rPr>
                        <a:t>2012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 smtClean="0">
                          <a:effectLst/>
                        </a:rPr>
                        <a:t>10.0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 smtClean="0">
                          <a:effectLst/>
                        </a:rPr>
                        <a:t>23.9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 smtClean="0">
                          <a:effectLst/>
                        </a:rPr>
                        <a:t>94.4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 smtClean="0">
                          <a:effectLst/>
                        </a:rPr>
                        <a:t>2013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 smtClean="0">
                          <a:effectLst/>
                        </a:rPr>
                        <a:t>10.9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 smtClean="0">
                          <a:effectLst/>
                        </a:rPr>
                        <a:t>26.1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100.9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 smtClean="0">
                          <a:effectLst/>
                        </a:rPr>
                        <a:t>2014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 smtClean="0">
                          <a:effectLst/>
                        </a:rPr>
                        <a:t>11.8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 smtClean="0">
                          <a:effectLst/>
                        </a:rPr>
                        <a:t>31.1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 smtClean="0">
                          <a:effectLst/>
                        </a:rPr>
                        <a:t>102.6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133" name="TextBox 2"/>
          <p:cNvSpPr txBox="1">
            <a:spLocks noChangeArrowheads="1"/>
          </p:cNvSpPr>
          <p:nvPr/>
        </p:nvSpPr>
        <p:spPr bwMode="auto">
          <a:xfrm>
            <a:off x="5867400" y="6019800"/>
            <a:ext cx="1916113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>
                <a:latin typeface="Arial" charset="0"/>
              </a:rPr>
              <a:t>Amounts noted in Trillions of USD</a:t>
            </a:r>
          </a:p>
        </p:txBody>
      </p:sp>
      <p:sp>
        <p:nvSpPr>
          <p:cNvPr id="4134" name="TextBox 2"/>
          <p:cNvSpPr txBox="1">
            <a:spLocks noChangeArrowheads="1"/>
          </p:cNvSpPr>
          <p:nvPr/>
        </p:nvSpPr>
        <p:spPr bwMode="auto">
          <a:xfrm>
            <a:off x="7696200" y="6400800"/>
            <a:ext cx="990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  <a:latin typeface="Arial" charset="0"/>
              </a:rPr>
              <a:t>Slide </a:t>
            </a:r>
            <a:fld id="{BEDBE873-3C89-4800-B472-93A15E8DF2A4}" type="slidenum">
              <a:rPr lang="en-US" altLang="en-US" sz="1800">
                <a:solidFill>
                  <a:schemeClr val="bg1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80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Texas Imports</a:t>
            </a:r>
            <a:endParaRPr lang="en-US" dirty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marL="457200" lvl="1" indent="0" eaLnBrk="1" hangingPunct="1">
              <a:buFont typeface="Arial" charset="0"/>
              <a:buNone/>
              <a:defRPr/>
            </a:pPr>
            <a:endParaRPr lang="en-US" sz="2000" dirty="0" smtClean="0"/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endParaRPr lang="en-US" sz="2000" dirty="0" smtClean="0"/>
          </a:p>
          <a:p>
            <a:pPr lvl="1" eaLnBrk="1" hangingPunct="1">
              <a:defRPr/>
            </a:pPr>
            <a:endParaRPr lang="en-US" sz="2000" dirty="0" smtClean="0"/>
          </a:p>
        </p:txBody>
      </p:sp>
      <p:graphicFrame>
        <p:nvGraphicFramePr>
          <p:cNvPr id="5124" name="Chart 2"/>
          <p:cNvGraphicFramePr>
            <a:graphicFrameLocks/>
          </p:cNvGraphicFramePr>
          <p:nvPr/>
        </p:nvGraphicFramePr>
        <p:xfrm>
          <a:off x="1473200" y="1346200"/>
          <a:ext cx="6197600" cy="416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9" r:id="rId5" imgW="6194073" imgH="4163929" progId="Excel.Chart.8">
                  <p:embed/>
                </p:oleObj>
              </mc:Choice>
              <mc:Fallback>
                <p:oleObj r:id="rId5" imgW="6194073" imgH="4163929" progId="Excel.Chart.8">
                  <p:embed/>
                  <p:pic>
                    <p:nvPicPr>
                      <p:cNvPr id="0" name="Chart 2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3200" y="1346200"/>
                        <a:ext cx="6197600" cy="416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778500" y="5029200"/>
          <a:ext cx="2755900" cy="952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6600"/>
                <a:gridCol w="673100"/>
                <a:gridCol w="673100"/>
                <a:gridCol w="6731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Saudi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China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Mexico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 smtClean="0">
                          <a:effectLst/>
                        </a:rPr>
                        <a:t>2011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 smtClean="0">
                          <a:effectLst/>
                        </a:rPr>
                        <a:t>15.7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 smtClean="0">
                          <a:effectLst/>
                        </a:rPr>
                        <a:t>36.4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92.6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 smtClean="0">
                          <a:effectLst/>
                        </a:rPr>
                        <a:t>2012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 smtClean="0">
                          <a:effectLst/>
                        </a:rPr>
                        <a:t>20.1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40.7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99.9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 smtClean="0">
                          <a:effectLst/>
                        </a:rPr>
                        <a:t>2013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 smtClean="0">
                          <a:effectLst/>
                        </a:rPr>
                        <a:t>22.6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42.8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94.7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 smtClean="0">
                          <a:effectLst/>
                        </a:rPr>
                        <a:t>2014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 smtClean="0">
                          <a:effectLst/>
                        </a:rPr>
                        <a:t>19.1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45.4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90.1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157" name="TextBox 2"/>
          <p:cNvSpPr txBox="1">
            <a:spLocks noChangeArrowheads="1"/>
          </p:cNvSpPr>
          <p:nvPr/>
        </p:nvSpPr>
        <p:spPr bwMode="auto">
          <a:xfrm>
            <a:off x="5867400" y="6019800"/>
            <a:ext cx="1916113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>
                <a:latin typeface="Arial" charset="0"/>
              </a:rPr>
              <a:t>Amounts noted in Trillions of USD</a:t>
            </a:r>
          </a:p>
        </p:txBody>
      </p:sp>
      <p:sp>
        <p:nvSpPr>
          <p:cNvPr id="5158" name="TextBox 2"/>
          <p:cNvSpPr txBox="1">
            <a:spLocks noChangeArrowheads="1"/>
          </p:cNvSpPr>
          <p:nvPr/>
        </p:nvSpPr>
        <p:spPr bwMode="auto">
          <a:xfrm>
            <a:off x="7696200" y="6400800"/>
            <a:ext cx="990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  <a:latin typeface="Arial" charset="0"/>
              </a:rPr>
              <a:t>Slide </a:t>
            </a:r>
            <a:fld id="{F102F9CA-C2F3-4319-A198-4E1F20E42EA3}" type="slidenum">
              <a:rPr lang="en-US" altLang="en-US" sz="1800">
                <a:solidFill>
                  <a:schemeClr val="bg1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80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Transfer Pricing</a:t>
            </a:r>
            <a:endParaRPr lang="en-US" dirty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2"/>
          </a:xfrm>
        </p:spPr>
        <p:txBody>
          <a:bodyPr/>
          <a:lstStyle/>
          <a:p>
            <a:pPr marL="457200" lvl="1" indent="0"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en-US" sz="3200" dirty="0" smtClean="0"/>
          </a:p>
          <a:p>
            <a:pPr marL="457200" lvl="1" indent="0"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en-US" sz="3200" dirty="0"/>
          </a:p>
          <a:p>
            <a:pPr marL="457200" lvl="1" indent="0"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en-US" sz="3200" dirty="0" smtClean="0"/>
          </a:p>
          <a:p>
            <a:pPr marL="457200" lvl="1" indent="0" algn="ctr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en-US" sz="3200" dirty="0" smtClean="0"/>
              <a:t>US Inbound and Outbound Transactions</a:t>
            </a:r>
          </a:p>
          <a:p>
            <a:pPr marL="457200" lvl="1" indent="0" algn="ctr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en-US" sz="3200" dirty="0" smtClean="0"/>
              <a:t>US Income Tax Significance</a:t>
            </a:r>
          </a:p>
          <a:p>
            <a:pPr marL="457200" lvl="1" indent="0" eaLnBrk="1" hangingPunct="1">
              <a:buFont typeface="Arial" charset="0"/>
              <a:buNone/>
              <a:defRPr/>
            </a:pPr>
            <a:endParaRPr lang="en-US" sz="2000" dirty="0" smtClean="0"/>
          </a:p>
          <a:p>
            <a:pPr lvl="1" eaLnBrk="1" hangingPunct="1">
              <a:defRPr/>
            </a:pPr>
            <a:endParaRPr lang="en-US" sz="2000" dirty="0" smtClean="0"/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endParaRPr lang="en-US" sz="2000" dirty="0" smtClean="0"/>
          </a:p>
          <a:p>
            <a:pPr lvl="1" eaLnBrk="1" hangingPunct="1">
              <a:defRPr/>
            </a:pPr>
            <a:endParaRPr lang="en-US" sz="2000" dirty="0" smtClean="0"/>
          </a:p>
        </p:txBody>
      </p:sp>
      <p:sp>
        <p:nvSpPr>
          <p:cNvPr id="6148" name="TextBox 3"/>
          <p:cNvSpPr txBox="1">
            <a:spLocks noChangeArrowheads="1"/>
          </p:cNvSpPr>
          <p:nvPr/>
        </p:nvSpPr>
        <p:spPr bwMode="auto">
          <a:xfrm>
            <a:off x="7696200" y="6400800"/>
            <a:ext cx="990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  <a:latin typeface="Arial" charset="0"/>
              </a:rPr>
              <a:t>Slide </a:t>
            </a:r>
            <a:fld id="{2781232C-7503-4C2C-BC3B-5DA3EA309638}" type="slidenum">
              <a:rPr lang="en-US" altLang="en-US" sz="1800">
                <a:solidFill>
                  <a:schemeClr val="bg1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80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Definition – TP/</a:t>
            </a:r>
            <a:r>
              <a:rPr lang="en-US" dirty="0" err="1" smtClean="0"/>
              <a:t>TPing</a:t>
            </a:r>
            <a:endParaRPr lang="en-US" dirty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2"/>
          </a:xfrm>
        </p:spPr>
        <p:txBody>
          <a:bodyPr/>
          <a:lstStyle/>
          <a:p>
            <a:pPr marL="457200" lvl="1" indent="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en-US" dirty="0" smtClean="0"/>
              <a:t>The definition of a </a:t>
            </a:r>
            <a:r>
              <a:rPr lang="en-US" u="sng" dirty="0" smtClean="0"/>
              <a:t>transfer price </a:t>
            </a:r>
            <a:r>
              <a:rPr lang="en-US" dirty="0" smtClean="0"/>
              <a:t>is the price at which controlled or related entities set for goods, services, or use of property/intangibles.</a:t>
            </a:r>
          </a:p>
          <a:p>
            <a:pPr marL="457200" lvl="1" indent="0"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en-US" sz="1200" dirty="0"/>
          </a:p>
          <a:p>
            <a:pPr marL="457200" lvl="1" indent="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en-US" u="sng" dirty="0" smtClean="0"/>
              <a:t>Transfer Pricing </a:t>
            </a:r>
            <a:r>
              <a:rPr lang="en-US" dirty="0" smtClean="0"/>
              <a:t>refers to the documentation or the setting of charges between related parties that are arm’s length – </a:t>
            </a:r>
            <a:r>
              <a:rPr lang="en-US" i="1" dirty="0" smtClean="0"/>
              <a:t>i.e.</a:t>
            </a:r>
            <a:r>
              <a:rPr lang="en-US" dirty="0" smtClean="0"/>
              <a:t>, what unrelated parties would charge under similar circumstances.</a:t>
            </a:r>
          </a:p>
          <a:p>
            <a:pPr marL="457200" lvl="1" indent="0"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en-US" sz="1200" dirty="0"/>
          </a:p>
          <a:p>
            <a:pPr marL="457200" lvl="1" indent="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en-US" dirty="0" smtClean="0"/>
              <a:t>The underlying premise to Transfer Pricing is that profits or costs incurred in a transaction are tied to the functions performed and to the risks assumed. </a:t>
            </a:r>
            <a:endParaRPr lang="en-US" sz="2000" dirty="0" smtClean="0"/>
          </a:p>
          <a:p>
            <a:pPr lvl="1" eaLnBrk="1" hangingPunct="1">
              <a:defRPr/>
            </a:pPr>
            <a:endParaRPr lang="en-US" sz="2000" dirty="0" smtClean="0"/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endParaRPr lang="en-US" sz="2000" dirty="0" smtClean="0"/>
          </a:p>
          <a:p>
            <a:pPr lvl="1" eaLnBrk="1" hangingPunct="1">
              <a:defRPr/>
            </a:pPr>
            <a:endParaRPr lang="en-US" sz="2000" dirty="0" smtClean="0"/>
          </a:p>
        </p:txBody>
      </p:sp>
      <p:sp>
        <p:nvSpPr>
          <p:cNvPr id="7172" name="TextBox 3"/>
          <p:cNvSpPr txBox="1">
            <a:spLocks noChangeArrowheads="1"/>
          </p:cNvSpPr>
          <p:nvPr/>
        </p:nvSpPr>
        <p:spPr bwMode="auto">
          <a:xfrm>
            <a:off x="7696200" y="6400800"/>
            <a:ext cx="990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  <a:latin typeface="Arial" charset="0"/>
              </a:rPr>
              <a:t>Slide </a:t>
            </a:r>
            <a:fld id="{DC87E40D-82F8-48F1-BC99-0AED2773982D}" type="slidenum">
              <a:rPr lang="en-US" altLang="en-US" sz="1800">
                <a:solidFill>
                  <a:schemeClr val="bg1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80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Valuing Profit Drivers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Easy part: establishing profit margins for routine activities:</a:t>
            </a:r>
          </a:p>
          <a:p>
            <a:pPr lvl="1"/>
            <a:r>
              <a:rPr lang="en-US" altLang="en-US" smtClean="0"/>
              <a:t>Toll or contract manufacturing</a:t>
            </a:r>
          </a:p>
          <a:p>
            <a:pPr lvl="1"/>
            <a:r>
              <a:rPr lang="en-US" altLang="en-US" smtClean="0"/>
              <a:t>Limited risk distribution</a:t>
            </a:r>
          </a:p>
          <a:p>
            <a:pPr lvl="1"/>
            <a:r>
              <a:rPr lang="en-US" altLang="en-US" smtClean="0"/>
              <a:t>Contract services</a:t>
            </a:r>
          </a:p>
          <a:p>
            <a:r>
              <a:rPr lang="en-US" altLang="en-US" smtClean="0"/>
              <a:t>Hard part: carving up residual profit</a:t>
            </a:r>
          </a:p>
          <a:p>
            <a:pPr lvl="1"/>
            <a:r>
              <a:rPr lang="en-US" altLang="en-US" smtClean="0"/>
              <a:t>Risk</a:t>
            </a:r>
          </a:p>
          <a:p>
            <a:pPr lvl="1"/>
            <a:r>
              <a:rPr lang="en-US" altLang="en-US" smtClean="0"/>
              <a:t>IP</a:t>
            </a:r>
          </a:p>
          <a:p>
            <a:pPr lvl="1"/>
            <a:r>
              <a:rPr lang="en-US" altLang="en-US" smtClean="0"/>
              <a:t>Customer base</a:t>
            </a:r>
          </a:p>
        </p:txBody>
      </p:sp>
      <p:sp>
        <p:nvSpPr>
          <p:cNvPr id="8196" name="TextBox 3"/>
          <p:cNvSpPr txBox="1">
            <a:spLocks noChangeArrowheads="1"/>
          </p:cNvSpPr>
          <p:nvPr/>
        </p:nvSpPr>
        <p:spPr bwMode="auto">
          <a:xfrm>
            <a:off x="7696200" y="6400800"/>
            <a:ext cx="990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  <a:latin typeface="Arial" charset="0"/>
              </a:rPr>
              <a:t>Slide </a:t>
            </a:r>
            <a:fld id="{1B0E564A-987D-4B65-B05A-25FD6583F8AA}" type="slidenum">
              <a:rPr lang="en-US" altLang="en-US" sz="1800">
                <a:solidFill>
                  <a:schemeClr val="bg1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80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Why Bother?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IRC 6662(e) penalty avoidance </a:t>
            </a:r>
          </a:p>
          <a:p>
            <a:pPr lvl="1"/>
            <a:r>
              <a:rPr lang="en-US" altLang="en-US" smtClean="0"/>
              <a:t>Documentation contemporaneous to filing of US return (OECD countries require documentation before transaction takes place)</a:t>
            </a:r>
          </a:p>
          <a:p>
            <a:pPr lvl="1"/>
            <a:r>
              <a:rPr lang="en-US" altLang="en-US" smtClean="0"/>
              <a:t>Transactional penalty – price for property or service is 200% more or 50% less than “correct price”</a:t>
            </a:r>
          </a:p>
          <a:p>
            <a:pPr lvl="1"/>
            <a:r>
              <a:rPr lang="en-US" altLang="en-US" smtClean="0"/>
              <a:t>Net Adjustment Penalty – transfer pricing adjustment exceeds lesser of (a) 5 million or (b) 10% of gross receipts</a:t>
            </a:r>
          </a:p>
        </p:txBody>
      </p:sp>
      <p:sp>
        <p:nvSpPr>
          <p:cNvPr id="9220" name="TextBox 3"/>
          <p:cNvSpPr txBox="1">
            <a:spLocks noChangeArrowheads="1"/>
          </p:cNvSpPr>
          <p:nvPr/>
        </p:nvSpPr>
        <p:spPr bwMode="auto">
          <a:xfrm>
            <a:off x="7696200" y="6400800"/>
            <a:ext cx="990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  <a:latin typeface="Arial" charset="0"/>
              </a:rPr>
              <a:t>Slide </a:t>
            </a:r>
            <a:fld id="{4271E031-26F8-48DD-AF93-DA6EEA18D2BE}" type="slidenum">
              <a:rPr lang="en-US" altLang="en-US" sz="1800">
                <a:solidFill>
                  <a:schemeClr val="bg1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80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Why Bother?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Determining Intercompany Prices</a:t>
            </a:r>
          </a:p>
          <a:p>
            <a:pPr lvl="1"/>
            <a:r>
              <a:rPr lang="en-US" altLang="en-US" sz="2400" smtClean="0"/>
              <a:t>Start-up or supply chain changes made by an organization</a:t>
            </a:r>
          </a:p>
          <a:p>
            <a:pPr lvl="1"/>
            <a:r>
              <a:rPr lang="en-US" altLang="en-US" sz="2400" smtClean="0"/>
              <a:t>Financial statement audit</a:t>
            </a:r>
          </a:p>
          <a:p>
            <a:pPr lvl="1"/>
            <a:r>
              <a:rPr lang="en-US" altLang="en-US" sz="2400" smtClean="0"/>
              <a:t>Value of goods imported into the US for duty purposes</a:t>
            </a:r>
          </a:p>
          <a:p>
            <a:r>
              <a:rPr lang="en-US" altLang="en-US" smtClean="0"/>
              <a:t>Reduce Risk of Double Taxation</a:t>
            </a:r>
          </a:p>
          <a:p>
            <a:pPr lvl="1"/>
            <a:r>
              <a:rPr lang="en-US" altLang="en-US" sz="2400" smtClean="0"/>
              <a:t>Global study to address all countries affected</a:t>
            </a:r>
          </a:p>
          <a:p>
            <a:pPr lvl="1"/>
            <a:r>
              <a:rPr lang="en-US" altLang="en-US" sz="2400" smtClean="0"/>
              <a:t>Growing concern of BEPS in OECD countries with efforts to increase tax transparency</a:t>
            </a:r>
          </a:p>
        </p:txBody>
      </p:sp>
      <p:sp>
        <p:nvSpPr>
          <p:cNvPr id="10244" name="TextBox 3"/>
          <p:cNvSpPr txBox="1">
            <a:spLocks noChangeArrowheads="1"/>
          </p:cNvSpPr>
          <p:nvPr/>
        </p:nvSpPr>
        <p:spPr bwMode="auto">
          <a:xfrm>
            <a:off x="7696200" y="6400800"/>
            <a:ext cx="990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  <a:latin typeface="Arial" charset="0"/>
              </a:rPr>
              <a:t>Slide </a:t>
            </a:r>
            <a:fld id="{60C6775C-2489-485A-AE29-10042C28BE5E}" type="slidenum">
              <a:rPr lang="en-US" altLang="en-US" sz="1800">
                <a:solidFill>
                  <a:schemeClr val="bg1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80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Expatriates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An expatriate refers to an individual who lives outside their native country.</a:t>
            </a:r>
          </a:p>
          <a:p>
            <a:pPr lvl="1">
              <a:defRPr/>
            </a:pPr>
            <a:r>
              <a:rPr lang="en-US" altLang="en-US" dirty="0" smtClean="0"/>
              <a:t>Includes individuals who forfeit citizenship and exiles themselves from one’s native country</a:t>
            </a:r>
          </a:p>
          <a:p>
            <a:pPr lvl="1">
              <a:defRPr/>
            </a:pPr>
            <a:r>
              <a:rPr lang="en-US" altLang="en-US" dirty="0" smtClean="0"/>
              <a:t>International assignments</a:t>
            </a:r>
          </a:p>
          <a:p>
            <a:pPr lvl="2">
              <a:defRPr/>
            </a:pPr>
            <a:r>
              <a:rPr lang="en-US" altLang="en-US" dirty="0" smtClean="0"/>
              <a:t>Outbound – employer sending U.S. employee to a foreign location to work.</a:t>
            </a:r>
          </a:p>
          <a:p>
            <a:pPr lvl="2">
              <a:defRPr/>
            </a:pPr>
            <a:r>
              <a:rPr lang="en-US" altLang="en-US" dirty="0" smtClean="0"/>
              <a:t>Inbound – employer sending non-U.S. employee to a U.S. location to work.</a:t>
            </a:r>
          </a:p>
          <a:p>
            <a:pPr marL="914400" lvl="2" indent="0">
              <a:buFont typeface="Arial" charset="0"/>
              <a:buNone/>
              <a:defRPr/>
            </a:pPr>
            <a:endParaRPr lang="en-US" altLang="en-US" dirty="0" smtClean="0"/>
          </a:p>
        </p:txBody>
      </p:sp>
      <p:sp>
        <p:nvSpPr>
          <p:cNvPr id="11268" name="TextBox 3"/>
          <p:cNvSpPr txBox="1">
            <a:spLocks noChangeArrowheads="1"/>
          </p:cNvSpPr>
          <p:nvPr/>
        </p:nvSpPr>
        <p:spPr bwMode="auto">
          <a:xfrm>
            <a:off x="7696200" y="6400800"/>
            <a:ext cx="990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  <a:latin typeface="Arial" charset="0"/>
              </a:rPr>
              <a:t>Slide </a:t>
            </a:r>
            <a:fld id="{63D4C745-E012-4E28-A5E3-52B169AA3488}" type="slidenum">
              <a:rPr lang="en-US" altLang="en-US" sz="1800">
                <a:solidFill>
                  <a:schemeClr val="bg1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80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C611F7E7FFBD947ACE4542B3A9BB956" ma:contentTypeVersion="0" ma:contentTypeDescription="Create a new document." ma:contentTypeScope="" ma:versionID="7abf5ff0581ebab2d19d96d5dadc89ed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0815A66-0AFA-428A-BFEA-64EFB36FC25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142C92-BEE2-439C-B6A9-AAD00E2546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3B7A63FF-C52A-4E76-A58A-FE71F03F5E31}">
  <ds:schemaRefs>
    <ds:schemaRef ds:uri="http://purl.org/dc/terms/"/>
    <ds:schemaRef ds:uri="http://schemas.microsoft.com/office/2006/metadata/properties"/>
    <ds:schemaRef ds:uri="http://purl.org/dc/elements/1.1/"/>
    <ds:schemaRef ds:uri="http://purl.org/dc/dcmitype/"/>
    <ds:schemaRef ds:uri="http://www.w3.org/XML/1998/namespace"/>
    <ds:schemaRef ds:uri="http://schemas.microsoft.com/office/2006/documentManagement/typ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1583</TotalTime>
  <Words>1021</Words>
  <Application>Microsoft Office PowerPoint</Application>
  <PresentationFormat>On-screen Show (4:3)</PresentationFormat>
  <Paragraphs>204</Paragraphs>
  <Slides>15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Office Theme</vt:lpstr>
      <vt:lpstr>Microsoft Excel Chart</vt:lpstr>
      <vt:lpstr>Transfer Pricing &amp; Expatriate They Could Cross! </vt:lpstr>
      <vt:lpstr>Texas Exports</vt:lpstr>
      <vt:lpstr>Texas Imports</vt:lpstr>
      <vt:lpstr>Transfer Pricing</vt:lpstr>
      <vt:lpstr>Definition – TP/TPing</vt:lpstr>
      <vt:lpstr>Valuing Profit Drivers</vt:lpstr>
      <vt:lpstr>Why Bother?</vt:lpstr>
      <vt:lpstr>Why Bother?</vt:lpstr>
      <vt:lpstr>Expatriates</vt:lpstr>
      <vt:lpstr>Expatriates</vt:lpstr>
      <vt:lpstr>Expat Association</vt:lpstr>
      <vt:lpstr>Permanent Establishment</vt:lpstr>
      <vt:lpstr>US vs Non-US Resident</vt:lpstr>
      <vt:lpstr>Non-US Resident  US Taxable Income</vt:lpstr>
      <vt:lpstr>Your Questions???</vt:lpstr>
    </vt:vector>
  </TitlesOfParts>
  <Company>Weaver and Tidwell, L.L.P.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Jill Eastman</dc:creator>
  <cp:lastModifiedBy>Wheaton, Pamela</cp:lastModifiedBy>
  <cp:revision>87</cp:revision>
  <cp:lastPrinted>2012-07-18T12:58:13Z</cp:lastPrinted>
  <dcterms:created xsi:type="dcterms:W3CDTF">2009-11-09T14:54:23Z</dcterms:created>
  <dcterms:modified xsi:type="dcterms:W3CDTF">2015-07-08T12:51:08Z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0x0101009C611F7E7FFBD947ACE4542B3A9BB956</vt:lpwstr>
  </property>
</Properties>
</file>